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3" r:id="rId2"/>
    <p:sldId id="342" r:id="rId3"/>
    <p:sldId id="426" r:id="rId4"/>
    <p:sldId id="422" r:id="rId5"/>
    <p:sldId id="427" r:id="rId6"/>
    <p:sldId id="428" r:id="rId7"/>
    <p:sldId id="430" r:id="rId8"/>
    <p:sldId id="431" r:id="rId9"/>
    <p:sldId id="432" r:id="rId10"/>
    <p:sldId id="434" r:id="rId11"/>
    <p:sldId id="435" r:id="rId12"/>
    <p:sldId id="429" r:id="rId13"/>
    <p:sldId id="4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3" autoAdjust="0"/>
    <p:restoredTop sz="74516" autoAdjust="0"/>
  </p:normalViewPr>
  <p:slideViewPr>
    <p:cSldViewPr snapToGrid="0">
      <p:cViewPr varScale="1">
        <p:scale>
          <a:sx n="56" d="100"/>
          <a:sy n="56" d="100"/>
        </p:scale>
        <p:origin x="7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2024-04-24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L'échantillonnage environnemental du matériel génétique APP15 a été principalement détecté dans les voies de circulation humaine (poignées de porte, sol de l'entrée de l'étable) et les sites de collecte des cadavres d'animaux (tas d'équarrissage).  À l'exception de la huitième semaine, l'APP n'a pas été détecté par PCR dans les mangeoires ou les abreuvoirs. Aucun des échantillons environnementaux positifs par PCR n'a produit d'isolats en culture. La viabilité environnementale de la PPA n'a pas pu être déterminée de manière adéquate en raison du degré élevé de contamination bactérienne de l'environnement et d'autres recherches en laboratoire sur la viabilité de la PPA ont été effectuées.</a:t>
            </a:r>
          </a:p>
          <a:p>
            <a:pPr fontAlgn="base"/>
            <a:r>
              <a:rPr lang="en-US" sz="1200" b="0" i="0" kern="1200" dirty="0" smtClean="0">
                <a:solidFill>
                  <a:schemeClr val="tx1"/>
                </a:solidFill>
                <a:effectLst/>
                <a:latin typeface="+mn-lt"/>
                <a:ea typeface="+mn-ea"/>
                <a:cs typeface="+mn-cs"/>
              </a:rPr>
              <a:t>L'objectif 3 a comparé la viabilité longitudinale de l'APP15, pour les souches épidémiques et historiques, à celle de l'APP1 à différentes températures, sur différentes surfaces et dans différentes matrices organiques. La survie de chaque souche sur différentes surfaces (béton, acier inoxydable et caoutchouc) et dans différents substrats (eau, boue fécale et sérum de cheval-NAD) a été évaluée six fois après l'inoculation (quatre et huit heures, un, deux, trois et sept jours) à quatre températures différentes (-20°C, 4°C, 25°C, 37°C).</a:t>
            </a:r>
          </a:p>
          <a:p>
            <a:pPr fontAlgn="base"/>
            <a:r>
              <a:rPr lang="en-US" sz="1200" b="0" i="0" kern="1200" dirty="0" smtClean="0">
                <a:solidFill>
                  <a:schemeClr val="tx1"/>
                </a:solidFill>
                <a:effectLst/>
                <a:latin typeface="+mn-lt"/>
                <a:ea typeface="+mn-ea"/>
                <a:cs typeface="+mn-cs"/>
              </a:rPr>
              <a:t>Pour la comparaison en laboratoire des sérotypes APP, cette étude est la première à observer des différences de stabilité entre les sérotypes et l'impact des substrats solides sur la stabilité lorsqu'ils sont exposés à des conditions plus froides ou de congélation. Les surfaces en béton ont présenté la stabilité la plus longue pour APP15 et APP1, toutes les souches survivant jusqu'à sept jours après inoculation à -20 °C, et jusqu'à 48 heures à 4 °C, APP1 et APP15h survivant jusqu'à 72 heures. Les surfaces en caoutchouc et en acier inoxydable ont montré une viabilité à 4°C et 25°C, mais pas à 37°C. Les résultats de cette étude en laboratoire confirment les recherches antérieures sur la persistance de l'APP montrant une diminution de la stabilité dans des conditions plus chaudes, avec une persistance relativement prolongée à 4°C et à -20°C.</a:t>
            </a:r>
          </a:p>
          <a:p>
            <a:pPr fontAlgn="base"/>
            <a:r>
              <a:rPr lang="en-US" sz="1200" b="0" i="0" kern="1200" dirty="0" smtClean="0">
                <a:solidFill>
                  <a:schemeClr val="tx1"/>
                </a:solidFill>
                <a:effectLst/>
                <a:latin typeface="+mn-lt"/>
                <a:ea typeface="+mn-ea"/>
                <a:cs typeface="+mn-cs"/>
              </a:rPr>
              <a:t>Bien que la souche APP15 n'ait pas présenté une persistance accrue par rapport à d'autres sérotypes, les facteurs contribuant à la propagation et à la persistance géographique de cette bactérie pourraient inclure la détection par PCR sur les tas d'équarrissage, une survie accrue sur les surfaces en béton et en caoutchouc dans des conditions de laboratoire, et des températures ambiantes froides pendant l'épidémie de l'hiver 2021. Ensemble, les études rapportées ici génèrent de nouvelles connaissances importantes liées à l'écologie et à l'épidémiologie de la PPA qui peuvent avoir des implications importantes pour le diagnostic, le suivi et la surveillance de la maladie, ainsi que pour les pratiques de biosécurité.</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326599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Pour les oiseaux domestiques au Canada, nous avons enregistré une baisse de plus de 50 % des cas </a:t>
            </a:r>
            <a:r>
              <a:rPr lang="en-CA" baseline="0" dirty="0" smtClean="0"/>
              <a:t>en 2023 par rapport à 2022.</a:t>
            </a:r>
          </a:p>
          <a:p>
            <a:endParaRPr lang="en-CA" baseline="0" dirty="0" smtClean="0"/>
          </a:p>
          <a:p>
            <a:r>
              <a:rPr lang="en-CA" baseline="0" dirty="0" smtClean="0"/>
              <a:t>Au printemps 2023, le Québec (en barres brunes sur le graphique) a été le plus touché, tandis qu'à l'automne 2023, la Colombie-Britannique, l'Alberta et la Saskatchewan ont été les plus touchées et le pic de l'automne est tout aussi élevé que les deux années précédentes.</a:t>
            </a:r>
          </a:p>
          <a:p>
            <a:endParaRPr lang="en-CA" baseline="0" dirty="0" smtClean="0"/>
          </a:p>
          <a:p>
            <a:r>
              <a:rPr lang="en-CA" baseline="0" dirty="0" smtClean="0"/>
              <a:t>Il est important de noter qu'il y </a:t>
            </a:r>
            <a:r>
              <a:rPr lang="en-US" baseline="0" dirty="0" smtClean="0"/>
              <a:t>a eu une surreprésentation des dindes et des canards dans les locaux commerciaux infectés en 2022 et 2023.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662094C-1496-489D-B497-1131CF2A6BE1}" type="slidenum">
              <a:rPr lang="en-CA" smtClean="0"/>
              <a:t>11</a:t>
            </a:fld>
            <a:endParaRPr lang="en-CA"/>
          </a:p>
        </p:txBody>
      </p:sp>
    </p:spTree>
    <p:extLst>
      <p:ext uri="{BB962C8B-B14F-4D97-AF65-F5344CB8AC3E}">
        <p14:creationId xmlns:p14="http://schemas.microsoft.com/office/powerpoint/2010/main" val="214742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301265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54295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Les zones de restriction (ZR) I et II ont été adoptées le 30 novembre 2023 dans le règlement d'exécution UE 2023/2708 de la Commission, modifiant les annexes I et II du règlement d'exécution (UE) 2023/594. La zone infectée établie a été adaptée et correspond désormais à la ZR II, et une autre zone réglementée correspondant à la ZR I a été adoptée. Toutes les mesures nécessaires conformément au règlement délégué (UE) 2020/687 de la Commission sont appliquées. Les mesures de confinement ont été couronnées de succès jusqu'à présent, la zone de restriction II a été clôturée et l'abattage des sangliers restants est en cours. Conformément à l'article 15.1.4.3 du Code sanitaire pour les animaux terrestres de la WOAH, la Suède est toujours considérée comme indemne de PPA chez les porcs domestiques et les porcs sauvages en captivité, car les cas confirmés sont des suidés sauvages. Le virus a été caractérisé par séquençage génétique comme étant le génotype 2. Mise à jour le 19 février 2024 : Au total, des échantillons provenant de 62 sangliers ont été positifs pour la peste porcine africaine dans une zone très limitée de la zone de restriction II, jusqu'au 18 février 2024 inclus.</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260525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 cas de l'Italie </a:t>
            </a:r>
            <a:r>
              <a:rPr lang="en-US" baseline="0" dirty="0" smtClean="0"/>
              <a:t>est une véritable </a:t>
            </a:r>
            <a:r>
              <a:rPr lang="en-US" dirty="0" smtClean="0"/>
              <a:t>fraude alimentaire : le produit portait deux étiquettes, l'une chinoise et l'autre italienne. L'étiquette chinoise indiquait la présence de porc et de volaille. L'étiquette italienne indiquait "végétarien". </a:t>
            </a:r>
          </a:p>
          <a:p>
            <a:endParaRPr lang="en-CA" dirty="0" smtClean="0"/>
          </a:p>
          <a:p>
            <a:r>
              <a:rPr lang="en-CA" dirty="0" smtClean="0"/>
              <a:t>D'énormes quantités de viande de porc illégale sont découvertes </a:t>
            </a:r>
            <a:r>
              <a:rPr lang="en-CA" baseline="0" dirty="0" smtClean="0"/>
              <a:t>au point d'entrée de Douvres, au Royaume-Uni.</a:t>
            </a:r>
            <a:endParaRPr lang="en-CA" dirty="0" smtClean="0"/>
          </a:p>
          <a:p>
            <a:endParaRPr lang="en-CA" dirty="0" smtClean="0"/>
          </a:p>
          <a:p>
            <a:r>
              <a:rPr lang="en-CA" dirty="0" smtClean="0"/>
              <a:t>La Chine ne signale pas les </a:t>
            </a:r>
            <a:r>
              <a:rPr lang="en-CA" baseline="0" dirty="0" smtClean="0"/>
              <a:t>cas de peste porcine africaine, elle a cessé de le faire en 2022. Cependant, la peste porcine africaine est absolument détectée dans les produits alimentaires en provenance de Chine. </a:t>
            </a:r>
          </a:p>
          <a:p>
            <a:endParaRPr lang="en-CA" baseline="0"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64336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L'Espagne a également signalé un cas de grippe H1N1v chez l'homme, mais cette personne travaillait dans un élevage de porcs. Elle </a:t>
            </a:r>
            <a:r>
              <a:rPr lang="en-CA" baseline="0" dirty="0" smtClean="0"/>
              <a:t>s'est rétablie et aucun de ses contacts, ni aucun autre travailleur de l'exploitation, n'a développé la maladie.</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395653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143636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L'objectif 1 de l'enquête comprenait un échantillonnage transversal visant à déterminer le statut sérologique des élevages de truies fournissant des porcs aux sites de finition touchés par l'APP15. Des échantillons de sérum, des écouvillons nasaux et des raclages d'amygdales ont été prélevés sur 30 truies (parité 0 et 1) dans chaque troupeau de truies. Les échantillons de sérum ont été testés pour les anticorps APP15 au laboratoire de diagnostic vétérinaire de l'ISU, selon les procédures habituelles. Pour les élevages de truies qui ont fourni des échantillons, 15 des 19 élevages étaient sérologiquement négatifs pour le </a:t>
            </a:r>
            <a:r>
              <a:rPr lang="en-US" sz="1200" b="0" i="0" kern="1200" dirty="0" err="1" smtClean="0">
                <a:solidFill>
                  <a:schemeClr val="tx1"/>
                </a:solidFill>
                <a:effectLst/>
                <a:latin typeface="+mn-lt"/>
                <a:ea typeface="+mn-ea"/>
                <a:cs typeface="+mn-cs"/>
              </a:rPr>
              <a:t>sérogroupe </a:t>
            </a:r>
            <a:r>
              <a:rPr lang="en-US" sz="1200" b="0" i="0" kern="1200" dirty="0" smtClean="0">
                <a:solidFill>
                  <a:schemeClr val="tx1"/>
                </a:solidFill>
                <a:effectLst/>
                <a:latin typeface="+mn-lt"/>
                <a:ea typeface="+mn-ea"/>
                <a:cs typeface="+mn-cs"/>
              </a:rPr>
              <a:t>APP 3-6-8-15, ce qui suggère que la majorité des élevages de truies fournissant des porcs aux sites connaissant des foyers étaient exempts d'APP15. Les sites recevant des porcs de ces sources peuvent avoir été infectés latéralement par l'APP15 au cours de la période de post-sevrage. Malheureusement, le dépistage sérologique incomplet des élevages et l'absence de suivi de la culture et du séquençage n'ont pas permis de confirmer si l'isolat provenait d'un élevage de truies infecté de manière endémique ou d'une autre source de transmission latérale.</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62481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Pour l'objectif 2, une étude longitudinale prospective de porcs en finition identifiés individuellement a été menée sur un site de l'Iowa à la suite d'une épidémie récente confirmée d'APP15. Les porcs identifiés individuellement ont fait l'objet de prélèvements hebdomadaires répétés afin d'évaluer la persistance de l'APP15 dans les fosses nasales et les amygdales et de surveiller le développement de l'immunité humorale. Ces résultats ont été comparés aux fluides oraux et aux échantillons prélevés par écouvillonnage dans l'environnement afin de comprendre la dynamique d'excrétion de la population et la persistance dans l'environnement. Les échantillons prélevés dans l'environnement comprenaient des endroits internes, notamment les mangeoires, les tétines d'eau et les sols, et des endroits externes, notamment l'aire d'équarrissage et les poignées de porte des bureaux.</a:t>
            </a:r>
          </a:p>
          <a:p>
            <a:pPr fontAlgn="base"/>
            <a:r>
              <a:rPr lang="en-US" sz="1200" b="0" i="0" kern="1200" dirty="0" smtClean="0">
                <a:solidFill>
                  <a:schemeClr val="tx1"/>
                </a:solidFill>
                <a:effectLst/>
                <a:latin typeface="+mn-lt"/>
                <a:ea typeface="+mn-ea"/>
                <a:cs typeface="+mn-cs"/>
              </a:rPr>
              <a:t>Lors des enquêtes sur les finisseurs, les raclages d'amygdales présentaient un taux de détection plus élevé que les écouvillons nasaux ou le liquide oral, avec une détection positive chez 95 % des porcs échantillonnés au cours des six échantillonnages hebdomadaires se terminant huit semaines après l'apparition de l'épizootie. La PCR des raclages d'amygdales s'est avérée être le moyen le plus sensible pour le dépistage à long terme des porteurs individuels. Le taux de détection de l'APP dans les fluides oraux était supérieur à 10 % par PCR jusqu'à huit semaines après l'apparition du foyer. Ces résultats sont significatifs en ce sens qu'ils suggèrent que les fluides oraux ont une utilité temporelle plus robuste pour la surveillance de la population après l'épidémie que ce qui avait été rapporté précédemment.</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223225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2024-04-24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2024-04-24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2024-04-24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2024-04-24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2024-04-24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2024-04-24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2024-04-24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2024-04-24</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biorxiv.org/content/10.1101/2023.07.06.547957v1" TargetMode="External"/><Relationship Id="rId2" Type="http://schemas.openxmlformats.org/officeDocument/2006/relationships/hyperlink" Target="https://virologyj.biomedcentral.com/articles/10.1186/s12985-023-02181-1" TargetMode="External"/><Relationship Id="rId1" Type="http://schemas.openxmlformats.org/officeDocument/2006/relationships/slideLayout" Target="../slideLayouts/slideLayout2.xml"/><Relationship Id="rId5" Type="http://schemas.openxmlformats.org/officeDocument/2006/relationships/hyperlink" Target="https://iastate.app.box.com/s/guezoj1nslu7hwk0se2m96zdq37r93x0" TargetMode="External"/><Relationship Id="rId4" Type="http://schemas.openxmlformats.org/officeDocument/2006/relationships/hyperlink" Target="https://pubmed.ncbi.nlm.nih.gov/380434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pochtimes.com/gb/24/2/6/n14174722.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www.pig-world.co.uk/news/unprecedented-volumes-of-illegal-meat-seized-at-port-of-dover-highlighting-serious-asf-risk.html" TargetMode="External"/><Relationship Id="rId4" Type="http://schemas.openxmlformats.org/officeDocument/2006/relationships/hyperlink" Target="https://www.cacciapassione.com/en/alarm-throughout-Italy-over-salami-sold-as-vegetarian-but-testing-positive-for-swine-fev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news/ukhsa-detects-human-case-of-influenza-ah1n2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who.int/emergencies/disease-outbreak-news/item/2024-DON5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swinehealth.org/shic-funded-app-study-defines-outbreak-dynamics-and-environmental-stability-of-bacteria/"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err="1">
                <a:solidFill>
                  <a:schemeClr val="bg1"/>
                </a:solidFill>
                <a:latin typeface="+mn-lt"/>
              </a:rPr>
              <a:t>Communauté pour </a:t>
            </a:r>
            <a:r>
              <a:rPr lang="fr-FR" sz="2800" b="1" dirty="0">
                <a:solidFill>
                  <a:schemeClr val="bg1"/>
                </a:solidFill>
                <a:latin typeface="+mn-lt"/>
              </a:rPr>
              <a:t>les maladies émergentes et zoonotiques</a:t>
            </a:r>
            <a:br>
              <a:rPr lang="fr-FR" sz="2800" b="1" dirty="0">
                <a:solidFill>
                  <a:schemeClr val="bg1"/>
                </a:solidFill>
                <a:latin typeface="+mn-lt"/>
              </a:rPr>
            </a:br>
            <a:r>
              <a:rPr lang="fr-FR" sz="2800" b="1" dirty="0" err="1">
                <a:solidFill>
                  <a:schemeClr val="bg1"/>
                </a:solidFill>
                <a:latin typeface="+mn-lt"/>
              </a:rPr>
              <a:t>Signaux d</a:t>
            </a:r>
            <a:r>
              <a:rPr lang="fr-FR" sz="2800" b="1" dirty="0">
                <a:solidFill>
                  <a:schemeClr val="bg1"/>
                </a:solidFill>
                <a:latin typeface="+mn-lt"/>
              </a:rPr>
              <a:t>'</a:t>
            </a:r>
            <a:r>
              <a:rPr lang="fr-FR" sz="2800" b="1" dirty="0" err="1">
                <a:solidFill>
                  <a:schemeClr val="bg1"/>
                </a:solidFill>
                <a:latin typeface="+mn-lt"/>
              </a:rPr>
              <a:t>intérêt </a:t>
            </a:r>
            <a:r>
              <a:rPr lang="fr-FR" sz="2800" b="1" dirty="0">
                <a:solidFill>
                  <a:schemeClr val="bg1"/>
                </a:solidFill>
                <a:latin typeface="+mn-lt"/>
              </a:rPr>
              <a:t>pour CSHIN </a:t>
            </a:r>
            <a:r>
              <a:rPr lang="fr-FR" sz="2800" b="1" dirty="0" smtClean="0">
                <a:solidFill>
                  <a:schemeClr val="bg1"/>
                </a:solidFill>
                <a:latin typeface="+mn-lt"/>
              </a:rPr>
              <a:t>Q4</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err="1">
                <a:solidFill>
                  <a:schemeClr val="bg1"/>
                </a:solidFill>
              </a:rPr>
              <a:t>Dr </a:t>
            </a:r>
            <a:r>
              <a:rPr lang="en-CA" b="1" dirty="0">
                <a:solidFill>
                  <a:schemeClr val="bg1"/>
                </a:solidFill>
              </a:rPr>
              <a:t>Andrea Osborn</a:t>
            </a:r>
          </a:p>
          <a:p>
            <a:pPr algn="r"/>
            <a:r>
              <a:rPr lang="en-CA" b="1" dirty="0" smtClean="0">
                <a:solidFill>
                  <a:schemeClr val="bg1"/>
                </a:solidFill>
              </a:rPr>
              <a:t>29 février 2024</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 APP 15 Dynamique des épidémies et stabilité de l'environnement</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Objectifs</a:t>
            </a:r>
            <a:endParaRPr lang="en-CA" dirty="0"/>
          </a:p>
        </p:txBody>
      </p:sp>
      <p:sp>
        <p:nvSpPr>
          <p:cNvPr id="7" name="Content Placeholder 6"/>
          <p:cNvSpPr>
            <a:spLocks noGrp="1"/>
          </p:cNvSpPr>
          <p:nvPr>
            <p:ph sz="half" idx="2"/>
          </p:nvPr>
        </p:nvSpPr>
        <p:spPr/>
        <p:txBody>
          <a:bodyPr/>
          <a:lstStyle/>
          <a:p>
            <a:r>
              <a:rPr lang="en-CA" dirty="0" smtClean="0"/>
              <a:t>Comprendre le statut sérologique des truies qui ont fourni les finisseurs lors de l'apparition du foyer</a:t>
            </a:r>
          </a:p>
          <a:p>
            <a:r>
              <a:rPr lang="en-CA" dirty="0" smtClean="0"/>
              <a:t>Caractérisation de la persistance chez les finisseurs récupérés</a:t>
            </a:r>
          </a:p>
          <a:p>
            <a:r>
              <a:rPr lang="en-CA" b="1" dirty="0" smtClean="0"/>
              <a:t>Comparaison de deux souches APP15 avec APP1 en laboratoire</a:t>
            </a:r>
            <a:endParaRPr lang="en-CA" b="1" dirty="0"/>
          </a:p>
        </p:txBody>
      </p:sp>
      <p:sp>
        <p:nvSpPr>
          <p:cNvPr id="8" name="Text Placeholder 7"/>
          <p:cNvSpPr>
            <a:spLocks noGrp="1"/>
          </p:cNvSpPr>
          <p:nvPr>
            <p:ph type="body" sz="quarter" idx="3"/>
          </p:nvPr>
        </p:nvSpPr>
        <p:spPr/>
        <p:txBody>
          <a:bodyPr/>
          <a:lstStyle/>
          <a:p>
            <a:r>
              <a:rPr lang="en-CA" dirty="0" smtClean="0"/>
              <a:t>Différences de stabilité observées entre les sérotypes</a:t>
            </a:r>
            <a:endParaRPr lang="en-CA" dirty="0"/>
          </a:p>
        </p:txBody>
      </p:sp>
      <p:sp>
        <p:nvSpPr>
          <p:cNvPr id="9" name="Content Placeholder 8"/>
          <p:cNvSpPr>
            <a:spLocks noGrp="1"/>
          </p:cNvSpPr>
          <p:nvPr>
            <p:ph sz="quarter" idx="4"/>
          </p:nvPr>
        </p:nvSpPr>
        <p:spPr/>
        <p:txBody>
          <a:bodyPr>
            <a:normAutofit fontScale="92500" lnSpcReduction="10000"/>
          </a:bodyPr>
          <a:lstStyle/>
          <a:p>
            <a:r>
              <a:rPr lang="en-CA" dirty="0" smtClean="0"/>
              <a:t>Béton - plus grande stabilité</a:t>
            </a:r>
          </a:p>
          <a:p>
            <a:pPr lvl="1"/>
            <a:r>
              <a:rPr lang="en-CA" dirty="0" smtClean="0"/>
              <a:t>7 jours à -20C pour APP15 et APP1</a:t>
            </a:r>
          </a:p>
          <a:p>
            <a:pPr lvl="1"/>
            <a:r>
              <a:rPr lang="en-CA" dirty="0" smtClean="0"/>
              <a:t>48 heures @4C pour APP1</a:t>
            </a:r>
          </a:p>
          <a:p>
            <a:pPr lvl="1"/>
            <a:r>
              <a:rPr lang="en-CA" dirty="0" smtClean="0"/>
              <a:t>72 heures @4C pour APP15</a:t>
            </a:r>
          </a:p>
          <a:p>
            <a:pPr lvl="1"/>
            <a:endParaRPr lang="en-CA" dirty="0"/>
          </a:p>
          <a:p>
            <a:r>
              <a:rPr lang="en-CA" dirty="0" smtClean="0"/>
              <a:t>Caoutchouc et acier inoxydable</a:t>
            </a:r>
          </a:p>
          <a:p>
            <a:pPr lvl="1"/>
            <a:r>
              <a:rPr lang="en-CA" dirty="0" smtClean="0"/>
              <a:t>Viabilité à 4C et 25C mais pas à 37C</a:t>
            </a:r>
          </a:p>
          <a:p>
            <a:pPr lvl="1"/>
            <a:endParaRPr lang="en-CA" dirty="0"/>
          </a:p>
          <a:p>
            <a:r>
              <a:rPr lang="en-CA" dirty="0" smtClean="0"/>
              <a:t>La stabilité diminue à des températures plus élevées</a:t>
            </a:r>
          </a:p>
        </p:txBody>
      </p:sp>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168606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265749" y="576072"/>
            <a:ext cx="11268614" cy="6281928"/>
          </a:xfrm>
          <a:prstGeom prst="rect">
            <a:avLst/>
          </a:prstGeom>
        </p:spPr>
      </p:pic>
      <p:sp>
        <p:nvSpPr>
          <p:cNvPr id="4" name="Titre 1"/>
          <p:cNvSpPr>
            <a:spLocks noGrp="1"/>
          </p:cNvSpPr>
          <p:nvPr>
            <p:ph type="title"/>
          </p:nvPr>
        </p:nvSpPr>
        <p:spPr>
          <a:xfrm>
            <a:off x="0" y="0"/>
            <a:ext cx="12191999" cy="576072"/>
          </a:xfrm>
          <a:noFill/>
        </p:spPr>
        <p:txBody>
          <a:bodyPr>
            <a:normAutofit fontScale="90000"/>
          </a:bodyPr>
          <a:lstStyle/>
          <a:p>
            <a:r>
              <a:rPr lang="en-CA" sz="4000" b="1" dirty="0" smtClean="0">
                <a:solidFill>
                  <a:srgbClr val="05486C"/>
                </a:solidFill>
                <a:latin typeface="Arial" panose="020B0604020202020204" pitchFamily="34" charset="0"/>
                <a:cs typeface="Arial" panose="020B0604020202020204" pitchFamily="34" charset="0"/>
              </a:rPr>
              <a:t>L'IAHP chez les oiseaux domestiques au Canada</a:t>
            </a:r>
            <a:endParaRPr lang="en-CA" sz="4000" b="1" dirty="0">
              <a:solidFill>
                <a:schemeClr val="accent2"/>
              </a:solidFill>
            </a:endParaRPr>
          </a:p>
        </p:txBody>
      </p:sp>
      <p:sp>
        <p:nvSpPr>
          <p:cNvPr id="8" name="Espace réservé du numéro de diapositive 1"/>
          <p:cNvSpPr>
            <a:spLocks noGrp="1"/>
          </p:cNvSpPr>
          <p:nvPr>
            <p:ph type="sldNum" sz="quarter" idx="12"/>
          </p:nvPr>
        </p:nvSpPr>
        <p:spPr>
          <a:xfrm>
            <a:off x="10058400" y="6492875"/>
            <a:ext cx="2133600" cy="365125"/>
          </a:xfrm>
        </p:spPr>
        <p:txBody>
          <a:bodyPr/>
          <a:lstStyle/>
          <a:p>
            <a:fld id="{D0CD16D2-284F-4494-A8F6-B8044F189D23}" type="slidenum">
              <a:rPr lang="en-CA" smtClean="0">
                <a:solidFill>
                  <a:schemeClr val="tx1"/>
                </a:solidFill>
              </a:rPr>
              <a:t>11</a:t>
            </a:fld>
            <a:endParaRPr lang="en-CA">
              <a:solidFill>
                <a:schemeClr val="tx1"/>
              </a:solidFill>
            </a:endParaRPr>
          </a:p>
        </p:txBody>
      </p:sp>
      <p:sp>
        <p:nvSpPr>
          <p:cNvPr id="3" name="ZoneTexte 2"/>
          <p:cNvSpPr txBox="1"/>
          <p:nvPr/>
        </p:nvSpPr>
        <p:spPr>
          <a:xfrm>
            <a:off x="137897" y="2422605"/>
            <a:ext cx="1128068" cy="369332"/>
          </a:xfrm>
          <a:prstGeom prst="rect">
            <a:avLst/>
          </a:prstGeom>
          <a:noFill/>
        </p:spPr>
        <p:txBody>
          <a:bodyPr wrap="square" rtlCol="0">
            <a:spAutoFit/>
          </a:bodyPr>
          <a:lstStyle/>
          <a:p>
            <a:pPr algn="ctr"/>
            <a:r>
              <a:rPr lang="fr-CA" b="1" dirty="0" smtClean="0"/>
              <a:t>2021 : 2 IP</a:t>
            </a:r>
            <a:endParaRPr lang="fr-CA" b="1" dirty="0"/>
          </a:p>
        </p:txBody>
      </p:sp>
      <p:sp>
        <p:nvSpPr>
          <p:cNvPr id="6" name="ZoneTexte 5"/>
          <p:cNvSpPr txBox="1"/>
          <p:nvPr/>
        </p:nvSpPr>
        <p:spPr>
          <a:xfrm>
            <a:off x="2865945" y="2422605"/>
            <a:ext cx="1402080" cy="369332"/>
          </a:xfrm>
          <a:prstGeom prst="rect">
            <a:avLst/>
          </a:prstGeom>
          <a:noFill/>
        </p:spPr>
        <p:txBody>
          <a:bodyPr wrap="square" rtlCol="0">
            <a:spAutoFit/>
          </a:bodyPr>
          <a:lstStyle/>
          <a:p>
            <a:pPr algn="ctr"/>
            <a:r>
              <a:rPr lang="fr-CA" b="1" dirty="0" smtClean="0"/>
              <a:t>2022 : 281 IP</a:t>
            </a:r>
            <a:endParaRPr lang="fr-CA" b="1" dirty="0"/>
          </a:p>
        </p:txBody>
      </p:sp>
      <p:sp>
        <p:nvSpPr>
          <p:cNvPr id="7" name="ZoneTexte 6"/>
          <p:cNvSpPr txBox="1"/>
          <p:nvPr/>
        </p:nvSpPr>
        <p:spPr>
          <a:xfrm>
            <a:off x="7411220" y="2425504"/>
            <a:ext cx="1402080" cy="369332"/>
          </a:xfrm>
          <a:prstGeom prst="rect">
            <a:avLst/>
          </a:prstGeom>
          <a:noFill/>
        </p:spPr>
        <p:txBody>
          <a:bodyPr wrap="square" rtlCol="0">
            <a:spAutoFit/>
          </a:bodyPr>
          <a:lstStyle/>
          <a:p>
            <a:pPr algn="ctr"/>
            <a:r>
              <a:rPr lang="fr-CA" b="1" dirty="0" smtClean="0"/>
              <a:t>2023 : 131 PE</a:t>
            </a:r>
            <a:endParaRPr lang="fr-CA" b="1" dirty="0"/>
          </a:p>
        </p:txBody>
      </p:sp>
      <p:sp>
        <p:nvSpPr>
          <p:cNvPr id="9" name="ZoneTexte 8"/>
          <p:cNvSpPr txBox="1"/>
          <p:nvPr/>
        </p:nvSpPr>
        <p:spPr>
          <a:xfrm>
            <a:off x="10554415" y="2422605"/>
            <a:ext cx="1402080" cy="369332"/>
          </a:xfrm>
          <a:prstGeom prst="rect">
            <a:avLst/>
          </a:prstGeom>
          <a:noFill/>
        </p:spPr>
        <p:txBody>
          <a:bodyPr wrap="square" rtlCol="0">
            <a:spAutoFit/>
          </a:bodyPr>
          <a:lstStyle/>
          <a:p>
            <a:pPr algn="ctr"/>
            <a:r>
              <a:rPr lang="fr-CA" b="1" dirty="0" smtClean="0"/>
              <a:t>2024 : </a:t>
            </a:r>
            <a:r>
              <a:rPr lang="fr-CA" b="1" dirty="0"/>
              <a:t>8 </a:t>
            </a:r>
            <a:r>
              <a:rPr lang="fr-CA" b="1" dirty="0" smtClean="0"/>
              <a:t>PE</a:t>
            </a:r>
            <a:endParaRPr lang="fr-CA" b="1" dirty="0"/>
          </a:p>
        </p:txBody>
      </p:sp>
      <p:sp>
        <p:nvSpPr>
          <p:cNvPr id="11" name="Rectangle 10"/>
          <p:cNvSpPr/>
          <p:nvPr/>
        </p:nvSpPr>
        <p:spPr>
          <a:xfrm>
            <a:off x="5900056" y="2015067"/>
            <a:ext cx="4771158" cy="3736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301607" y="2015068"/>
            <a:ext cx="4598449" cy="3736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92748" y="2275021"/>
            <a:ext cx="961343" cy="96134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92748" y="1524197"/>
            <a:ext cx="1014222" cy="1014222"/>
          </a:xfrm>
          <a:prstGeom prst="rect">
            <a:avLst/>
          </a:prstGeom>
        </p:spPr>
      </p:pic>
    </p:spTree>
    <p:extLst>
      <p:ext uri="{BB962C8B-B14F-4D97-AF65-F5344CB8AC3E}">
        <p14:creationId xmlns:p14="http://schemas.microsoft.com/office/powerpoint/2010/main" val="66243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Résultats scientifiques</a:t>
            </a:r>
            <a:endParaRPr lang="en-CA" b="1" dirty="0">
              <a:latin typeface="+mn-lt"/>
            </a:endParaRPr>
          </a:p>
        </p:txBody>
      </p:sp>
      <p:sp>
        <p:nvSpPr>
          <p:cNvPr id="3" name="Content Placeholder 2"/>
          <p:cNvSpPr>
            <a:spLocks noGrp="1"/>
          </p:cNvSpPr>
          <p:nvPr>
            <p:ph idx="1"/>
          </p:nvPr>
        </p:nvSpPr>
        <p:spPr/>
        <p:txBody>
          <a:bodyPr>
            <a:normAutofit/>
          </a:bodyPr>
          <a:lstStyle/>
          <a:p>
            <a:r>
              <a:rPr lang="en-US" dirty="0">
                <a:hlinkClick r:id="rId2"/>
              </a:rPr>
              <a:t>Première détection du circovirus porcin 4 (PCV-4) en Europe | Virology Journal | Full Text (biomedcentral.com</a:t>
            </a:r>
            <a:r>
              <a:rPr lang="en-US" dirty="0" smtClean="0">
                <a:hlinkClick r:id="rId2"/>
              </a:rPr>
              <a:t>)</a:t>
            </a:r>
            <a:endParaRPr lang="en-US" dirty="0" smtClean="0"/>
          </a:p>
          <a:p>
            <a:r>
              <a:rPr lang="en-US" dirty="0">
                <a:hlinkClick r:id="rId3"/>
              </a:rPr>
              <a:t>Infection croisée du virus de l'hépatite E (VHE) chez le rat et transmission chez le porc | </a:t>
            </a:r>
            <a:r>
              <a:rPr lang="en-US" dirty="0" err="1" smtClean="0">
                <a:hlinkClick r:id="rId3"/>
              </a:rPr>
              <a:t>bioRxiv</a:t>
            </a:r>
            <a:endParaRPr lang="en-US" dirty="0" smtClean="0"/>
          </a:p>
          <a:p>
            <a:r>
              <a:rPr lang="en-US" dirty="0">
                <a:hlinkClick r:id="rId4"/>
              </a:rPr>
              <a:t>Distribution et prévalence des anticorps contre </a:t>
            </a:r>
            <a:r>
              <a:rPr lang="en-US" dirty="0" err="1">
                <a:hlinkClick r:id="rId4"/>
              </a:rPr>
              <a:t>Trichinella </a:t>
            </a:r>
            <a:r>
              <a:rPr lang="en-US" dirty="0">
                <a:hlinkClick r:id="rId4"/>
              </a:rPr>
              <a:t>spp. et Toxoplasma </a:t>
            </a:r>
            <a:r>
              <a:rPr lang="en-US" dirty="0" err="1">
                <a:hlinkClick r:id="rId4"/>
              </a:rPr>
              <a:t>gondii </a:t>
            </a:r>
            <a:r>
              <a:rPr lang="en-US" dirty="0">
                <a:hlinkClick r:id="rId4"/>
              </a:rPr>
              <a:t>chez les porcs sauvages (</a:t>
            </a:r>
            <a:r>
              <a:rPr lang="en-US" dirty="0" err="1">
                <a:hlinkClick r:id="rId4"/>
              </a:rPr>
              <a:t>Sus scrofa</a:t>
            </a:r>
            <a:r>
              <a:rPr lang="en-US" dirty="0">
                <a:hlinkClick r:id="rId4"/>
              </a:rPr>
              <a:t>) aux États-Unis - PubMed (nih.gov</a:t>
            </a:r>
            <a:r>
              <a:rPr lang="en-US" dirty="0" smtClean="0">
                <a:hlinkClick r:id="rId4"/>
              </a:rPr>
              <a:t>)</a:t>
            </a:r>
            <a:endParaRPr lang="en-US" dirty="0" smtClean="0"/>
          </a:p>
          <a:p>
            <a:r>
              <a:rPr lang="en-US" dirty="0">
                <a:hlinkClick r:id="rId5"/>
              </a:rPr>
              <a:t>231129_SHIC </a:t>
            </a:r>
            <a:r>
              <a:rPr lang="en-US" dirty="0" err="1">
                <a:hlinkClick r:id="rId5"/>
              </a:rPr>
              <a:t>Webinar_Strep </a:t>
            </a:r>
            <a:r>
              <a:rPr lang="en-US" dirty="0">
                <a:hlinkClick r:id="rId5"/>
              </a:rPr>
              <a:t>Zoo.mp4 | Powered by Box</a:t>
            </a:r>
            <a:endParaRPr lang="en-CA" dirty="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380611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Enquête sur les groupes du réseau</a:t>
            </a:r>
            <a:endParaRPr lang="en-CA" b="1" dirty="0">
              <a:latin typeface="+mn-lt"/>
            </a:endParaRPr>
          </a:p>
        </p:txBody>
      </p:sp>
      <p:sp>
        <p:nvSpPr>
          <p:cNvPr id="5" name="Content Placeholder 4"/>
          <p:cNvSpPr>
            <a:spLocks noGrp="1"/>
          </p:cNvSpPr>
          <p:nvPr>
            <p:ph sz="half" idx="1"/>
          </p:nvPr>
        </p:nvSpPr>
        <p:spPr/>
        <p:txBody>
          <a:bodyPr>
            <a:normAutofit/>
          </a:bodyPr>
          <a:lstStyle/>
          <a:p>
            <a:r>
              <a:rPr lang="en-CA" dirty="0" smtClean="0"/>
              <a:t>Les rapports trimestriels de la CEZD sont-ils utiles ?</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6" name="Content Placeholder 5"/>
          <p:cNvSpPr>
            <a:spLocks noGrp="1"/>
          </p:cNvSpPr>
          <p:nvPr>
            <p:ph sz="half" idx="2"/>
          </p:nvPr>
        </p:nvSpPr>
        <p:spPr/>
        <p:txBody>
          <a:bodyPr>
            <a:normAutofit/>
          </a:bodyPr>
          <a:lstStyle/>
          <a:p>
            <a:r>
              <a:rPr lang="en-CA" dirty="0"/>
              <a:t>Y a-t-il quelque chose que nous pourrions améliorer ?</a:t>
            </a:r>
          </a:p>
          <a:p>
            <a:r>
              <a:rPr lang="en-CA" dirty="0" smtClean="0"/>
              <a:t>Y a-t-il des choses que nous devrions cesser de faire ?</a:t>
            </a:r>
          </a:p>
          <a:p>
            <a:endParaRPr lang="en-CA" dirty="0" smtClean="0"/>
          </a:p>
          <a:p>
            <a:endParaRPr lang="en-CA" dirty="0"/>
          </a:p>
          <a:p>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13</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27092" y="2978970"/>
            <a:ext cx="2455108" cy="2455108"/>
          </a:xfrm>
          <a:prstGeom prst="rect">
            <a:avLst/>
          </a:prstGeom>
        </p:spPr>
      </p:pic>
    </p:spTree>
    <p:extLst>
      <p:ext uri="{BB962C8B-B14F-4D97-AF65-F5344CB8AC3E}">
        <p14:creationId xmlns:p14="http://schemas.microsoft.com/office/powerpoint/2010/main" val="344658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latin typeface="+mn-lt"/>
              </a:rPr>
              <a:t>Propagation de la peste porcine africaine - </a:t>
            </a:r>
            <a:r>
              <a:rPr lang="en-CA" b="1" dirty="0" smtClean="0">
                <a:latin typeface="+mn-lt"/>
              </a:rPr>
              <a:t>T4 1700 événements </a:t>
            </a:r>
            <a:r>
              <a:rPr lang="en-CA" b="1" dirty="0">
                <a:latin typeface="+mn-lt"/>
              </a:rPr>
              <a:t>signalés (</a:t>
            </a:r>
            <a:r>
              <a:rPr lang="en-CA" b="1" i="1" dirty="0" smtClean="0">
                <a:latin typeface="+mn-lt"/>
                <a:hlinkClick r:id="rId3"/>
              </a:rPr>
              <a:t>Empres </a:t>
            </a:r>
            <a:r>
              <a:rPr lang="en-CA" b="1" i="1" dirty="0" err="1">
                <a:latin typeface="+mn-lt"/>
                <a:hlinkClick r:id="rId3"/>
              </a:rPr>
              <a:t>i) </a:t>
            </a:r>
            <a:r>
              <a:rPr lang="en-CA" b="1" dirty="0">
                <a:latin typeface="+mn-lt"/>
              </a:rPr>
              <a:t>au </a:t>
            </a:r>
            <a:r>
              <a:rPr lang="en-CA" b="1" dirty="0" smtClean="0">
                <a:latin typeface="+mn-lt"/>
              </a:rPr>
              <a:t>T1 </a:t>
            </a:r>
            <a:r>
              <a:rPr lang="en-CA" b="1" dirty="0">
                <a:latin typeface="+mn-lt"/>
              </a:rPr>
              <a:t>jusqu'à présent </a:t>
            </a:r>
            <a:r>
              <a:rPr lang="en-CA" b="1" dirty="0" smtClean="0">
                <a:latin typeface="+mn-lt"/>
              </a:rPr>
              <a:t>- 785</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pic>
        <p:nvPicPr>
          <p:cNvPr id="7" name="Content Placeholder 6"/>
          <p:cNvPicPr>
            <a:picLocks noGrp="1" noChangeAspect="1"/>
          </p:cNvPicPr>
          <p:nvPr>
            <p:ph sz="half" idx="1"/>
          </p:nvPr>
        </p:nvPicPr>
        <p:blipFill>
          <a:blip r:embed="rId4"/>
          <a:stretch>
            <a:fillRect/>
          </a:stretch>
        </p:blipFill>
        <p:spPr>
          <a:xfrm>
            <a:off x="838200" y="2040222"/>
            <a:ext cx="5181600" cy="3922143"/>
          </a:xfrm>
          <a:prstGeom prst="rect">
            <a:avLst/>
          </a:prstGeom>
        </p:spPr>
      </p:pic>
      <p:pic>
        <p:nvPicPr>
          <p:cNvPr id="8" name="Content Placeholder 7"/>
          <p:cNvPicPr>
            <a:picLocks noGrp="1" noChangeAspect="1"/>
          </p:cNvPicPr>
          <p:nvPr>
            <p:ph sz="half" idx="2"/>
          </p:nvPr>
        </p:nvPicPr>
        <p:blipFill>
          <a:blip r:embed="rId5"/>
          <a:stretch>
            <a:fillRect/>
          </a:stretch>
        </p:blipFill>
        <p:spPr>
          <a:xfrm>
            <a:off x="6172200" y="2038654"/>
            <a:ext cx="5181600" cy="3925279"/>
          </a:xfrm>
          <a:prstGeom prst="rect">
            <a:avLst/>
          </a:prstGeom>
        </p:spPr>
      </p:pic>
    </p:spTree>
    <p:extLst>
      <p:ext uri="{BB962C8B-B14F-4D97-AF65-F5344CB8AC3E}">
        <p14:creationId xmlns:p14="http://schemas.microsoft.com/office/powerpoint/2010/main" val="273675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CA" b="1" dirty="0" smtClean="0">
                <a:latin typeface="+mn-lt"/>
              </a:rPr>
              <a:t>Évolution du nombre de déclarations de peste porcine africaine dans le temps </a:t>
            </a:r>
            <a:br>
              <a:rPr lang="en-CA" b="1" dirty="0" smtClean="0">
                <a:latin typeface="+mn-lt"/>
              </a:rPr>
            </a:br>
            <a:r>
              <a:rPr lang="en-CA" b="1" dirty="0" smtClean="0">
                <a:latin typeface="+mn-lt"/>
              </a:rPr>
              <a:t>(janvier 2018 à février 2024)</a:t>
            </a:r>
            <a:endParaRPr lang="en-CA" b="1" dirty="0">
              <a:latin typeface="+mn-lt"/>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32155"/>
            <a:ext cx="6255642" cy="4324211"/>
          </a:xfrm>
        </p:spPr>
      </p:pic>
      <p:sp>
        <p:nvSpPr>
          <p:cNvPr id="11" name="Content Placeholder 10"/>
          <p:cNvSpPr>
            <a:spLocks noGrp="1"/>
          </p:cNvSpPr>
          <p:nvPr>
            <p:ph sz="half" idx="2"/>
          </p:nvPr>
        </p:nvSpPr>
        <p:spPr>
          <a:xfrm>
            <a:off x="7493619" y="2210404"/>
            <a:ext cx="4585009" cy="3266569"/>
          </a:xfrm>
        </p:spPr>
        <p:txBody>
          <a:bodyPr>
            <a:normAutofit fontScale="92500" lnSpcReduction="20000"/>
          </a:bodyPr>
          <a:lstStyle/>
          <a:p>
            <a:r>
              <a:rPr lang="en-CA" dirty="0" smtClean="0"/>
              <a:t>Le troisième trimestre de 2023 a été 2</a:t>
            </a:r>
            <a:r>
              <a:rPr lang="en-CA" baseline="30000" dirty="0" smtClean="0"/>
              <a:t>nd</a:t>
            </a:r>
            <a:r>
              <a:rPr lang="en-CA" dirty="0" smtClean="0"/>
              <a:t> le pic le plus élevé du nombre de signalements de peste porcine africaine dans le monde.</a:t>
            </a:r>
          </a:p>
          <a:p>
            <a:r>
              <a:rPr lang="en-CA" dirty="0" smtClean="0"/>
              <a:t>Nouveaux pays au 4ème trimestre - Monténégro et Bangladesh</a:t>
            </a:r>
            <a:endParaRPr lang="en-CA" dirty="0"/>
          </a:p>
          <a:p>
            <a:r>
              <a:rPr lang="en-CA" dirty="0" smtClean="0"/>
              <a:t>Nouveau pays au 1er trimestre - Albanie</a:t>
            </a:r>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sp>
        <p:nvSpPr>
          <p:cNvPr id="2" name="TextBox 1"/>
          <p:cNvSpPr txBox="1"/>
          <p:nvPr/>
        </p:nvSpPr>
        <p:spPr>
          <a:xfrm>
            <a:off x="2152185" y="2397512"/>
            <a:ext cx="2983702" cy="369332"/>
          </a:xfrm>
          <a:prstGeom prst="rect">
            <a:avLst/>
          </a:prstGeom>
          <a:noFill/>
        </p:spPr>
        <p:txBody>
          <a:bodyPr wrap="none" rtlCol="0">
            <a:spAutoFit/>
          </a:bodyPr>
          <a:lstStyle/>
          <a:p>
            <a:r>
              <a:rPr lang="en-CA" dirty="0" smtClean="0"/>
              <a:t>Rapports mondiaux sur la peste porcine africaine 2018-2024</a:t>
            </a:r>
            <a:endParaRPr lang="en-CA" dirty="0"/>
          </a:p>
        </p:txBody>
      </p:sp>
    </p:spTree>
    <p:extLst>
      <p:ext uri="{BB962C8B-B14F-4D97-AF65-F5344CB8AC3E}">
        <p14:creationId xmlns:p14="http://schemas.microsoft.com/office/powerpoint/2010/main" val="217335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La peste porcine africaine en Suède</a:t>
            </a:r>
            <a:endParaRPr lang="en-CA" b="1" dirty="0">
              <a:latin typeface="+mn-lt"/>
            </a:endParaRPr>
          </a:p>
        </p:txBody>
      </p:sp>
      <p:sp>
        <p:nvSpPr>
          <p:cNvPr id="3" name="Content Placeholder 2"/>
          <p:cNvSpPr>
            <a:spLocks noGrp="1"/>
          </p:cNvSpPr>
          <p:nvPr>
            <p:ph sz="half" idx="1"/>
          </p:nvPr>
        </p:nvSpPr>
        <p:spPr>
          <a:xfrm>
            <a:off x="45690" y="1690689"/>
            <a:ext cx="5539755" cy="4351338"/>
          </a:xfrm>
        </p:spPr>
        <p:txBody>
          <a:bodyPr/>
          <a:lstStyle/>
          <a:p>
            <a:r>
              <a:rPr lang="en-CA" dirty="0" smtClean="0"/>
              <a:t>Septembre - Premier cas de peste porcine africaine dans un pays scandinave</a:t>
            </a:r>
          </a:p>
          <a:p>
            <a:r>
              <a:rPr lang="en-CA" dirty="0" smtClean="0"/>
              <a:t>Semble avoir été contrôlé</a:t>
            </a:r>
          </a:p>
          <a:p>
            <a:r>
              <a:rPr lang="en-CA" dirty="0" smtClean="0"/>
              <a:t>Zone centrale clôturée de 100 km</a:t>
            </a:r>
            <a:r>
              <a:rPr lang="en-CA" baseline="30000" dirty="0" smtClean="0"/>
              <a:t>2</a:t>
            </a:r>
          </a:p>
          <a:p>
            <a:r>
              <a:rPr lang="en-CA" dirty="0" smtClean="0"/>
              <a:t>62 foyers, tous des sangliers</a:t>
            </a:r>
          </a:p>
          <a:p>
            <a:r>
              <a:rPr lang="en-CA" dirty="0" smtClean="0"/>
              <a:t>La souche est le génotype 2</a:t>
            </a:r>
          </a:p>
          <a:p>
            <a:r>
              <a:rPr lang="en-CA" dirty="0" smtClean="0"/>
              <a:t>L'origine probable est une décharge au centre du foyer (SHIC).</a:t>
            </a:r>
          </a:p>
          <a:p>
            <a:endParaRPr lang="en-CA" dirty="0" smtClean="0"/>
          </a:p>
          <a:p>
            <a:endParaRPr lang="en-CA" dirty="0" smtClean="0"/>
          </a:p>
          <a:p>
            <a:endParaRPr lang="en-CA" dirty="0"/>
          </a:p>
        </p:txBody>
      </p:sp>
      <p:pic>
        <p:nvPicPr>
          <p:cNvPr id="6" name="Content Placeholder 5"/>
          <p:cNvPicPr>
            <a:picLocks noGrp="1" noChangeAspect="1"/>
          </p:cNvPicPr>
          <p:nvPr>
            <p:ph sz="half" idx="2"/>
          </p:nvPr>
        </p:nvPicPr>
        <p:blipFill>
          <a:blip r:embed="rId3"/>
          <a:stretch>
            <a:fillRect/>
          </a:stretch>
        </p:blipFill>
        <p:spPr>
          <a:xfrm>
            <a:off x="5585445" y="0"/>
            <a:ext cx="6626048" cy="6858000"/>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95999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78"/>
            <a:ext cx="10515600" cy="1167249"/>
          </a:xfrm>
        </p:spPr>
        <p:txBody>
          <a:bodyPr/>
          <a:lstStyle/>
          <a:p>
            <a:r>
              <a:rPr lang="en-CA" b="1" dirty="0" smtClean="0">
                <a:latin typeface="+mn-lt"/>
              </a:rPr>
              <a:t>PPA dans les produits alimentaires importés</a:t>
            </a:r>
            <a:endParaRPr lang="en-CA" b="1" dirty="0">
              <a:latin typeface="+mn-lt"/>
            </a:endParaRPr>
          </a:p>
        </p:txBody>
      </p:sp>
      <p:sp>
        <p:nvSpPr>
          <p:cNvPr id="3" name="Content Placeholder 2"/>
          <p:cNvSpPr>
            <a:spLocks noGrp="1"/>
          </p:cNvSpPr>
          <p:nvPr>
            <p:ph sz="half" idx="1"/>
          </p:nvPr>
        </p:nvSpPr>
        <p:spPr>
          <a:xfrm>
            <a:off x="0" y="1019459"/>
            <a:ext cx="5734878" cy="5838541"/>
          </a:xfrm>
        </p:spPr>
        <p:txBody>
          <a:bodyPr>
            <a:normAutofit fontScale="92500" lnSpcReduction="10000"/>
          </a:bodyPr>
          <a:lstStyle/>
          <a:p>
            <a:pPr>
              <a:spcAft>
                <a:spcPts val="600"/>
              </a:spcAft>
            </a:pPr>
            <a:r>
              <a:rPr lang="en-CA" dirty="0" smtClean="0">
                <a:hlinkClick r:id="rId3"/>
              </a:rPr>
              <a:t>Taïwan </a:t>
            </a:r>
            <a:r>
              <a:rPr lang="en-CA" dirty="0" smtClean="0"/>
              <a:t>signale qu'en 2023, près de 10 % des produits porcins détenus en provenance de Chine seront positifs à la peste porcine africaine.</a:t>
            </a:r>
          </a:p>
          <a:p>
            <a:pPr>
              <a:spcAft>
                <a:spcPts val="600"/>
              </a:spcAft>
            </a:pPr>
            <a:r>
              <a:rPr lang="en-CA" dirty="0" smtClean="0"/>
              <a:t>Taiwan a également détecté le virus recombinant de la peste porcine africaine (génotype 1 et 2) dans des produits alimentaires saisis.</a:t>
            </a:r>
          </a:p>
          <a:p>
            <a:pPr>
              <a:spcAft>
                <a:spcPts val="600"/>
              </a:spcAft>
            </a:pPr>
            <a:r>
              <a:rPr lang="en-CA" dirty="0"/>
              <a:t>L'Italie signale que des </a:t>
            </a:r>
            <a:r>
              <a:rPr lang="en-CA" dirty="0">
                <a:hlinkClick r:id="rId4"/>
              </a:rPr>
              <a:t>saucisses faussement étiquetées comme végétariennes </a:t>
            </a:r>
            <a:r>
              <a:rPr lang="en-CA" dirty="0"/>
              <a:t>contenaient du poulet et du porc. La saucisse s'est avérée contenir le </a:t>
            </a:r>
            <a:r>
              <a:rPr lang="en-CA" dirty="0" smtClean="0"/>
              <a:t>virus de </a:t>
            </a:r>
            <a:r>
              <a:rPr lang="en-CA" dirty="0"/>
              <a:t>la peste porcine africaine.</a:t>
            </a:r>
          </a:p>
          <a:p>
            <a:pPr>
              <a:spcAft>
                <a:spcPts val="600"/>
              </a:spcAft>
            </a:pPr>
            <a:r>
              <a:rPr lang="en-CA" dirty="0" smtClean="0"/>
              <a:t>Volumes sans précédent d'importations illégales de viande </a:t>
            </a:r>
            <a:r>
              <a:rPr lang="en-CA" dirty="0" smtClean="0">
                <a:hlinkClick r:id="rId5"/>
              </a:rPr>
              <a:t>Dover UK</a:t>
            </a:r>
            <a:endParaRPr lang="en-CA" dirty="0"/>
          </a:p>
        </p:txBody>
      </p:sp>
      <p:sp>
        <p:nvSpPr>
          <p:cNvPr id="4" name="Content Placeholder 3"/>
          <p:cNvSpPr>
            <a:spLocks noGrp="1"/>
          </p:cNvSpPr>
          <p:nvPr>
            <p:ph sz="half" idx="2"/>
          </p:nvPr>
        </p:nvSpPr>
        <p:spPr>
          <a:xfrm>
            <a:off x="6172200" y="1825625"/>
            <a:ext cx="5181600" cy="2211985"/>
          </a:xfrm>
        </p:spPr>
        <p:txBody>
          <a:bodyPr>
            <a:normAutofit fontScale="92500" lnSpcReduction="10000"/>
          </a:bodyPr>
          <a:lstStyle/>
          <a:p>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8095" y="1286210"/>
            <a:ext cx="6181603" cy="427303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252401" y="1495456"/>
            <a:ext cx="3800409" cy="646331"/>
          </a:xfrm>
          <a:prstGeom prst="rect">
            <a:avLst/>
          </a:prstGeom>
          <a:noFill/>
        </p:spPr>
        <p:txBody>
          <a:bodyPr wrap="square" rtlCol="0">
            <a:spAutoFit/>
          </a:bodyPr>
          <a:lstStyle/>
          <a:p>
            <a:r>
              <a:rPr lang="en-CA" b="1" dirty="0" smtClean="0"/>
              <a:t>Les rapports sur la peste porcine africaine en Chine s'arrêtent en 2022</a:t>
            </a:r>
            <a:endParaRPr lang="en-CA" b="1" dirty="0"/>
          </a:p>
        </p:txBody>
      </p:sp>
    </p:spTree>
    <p:extLst>
      <p:ext uri="{BB962C8B-B14F-4D97-AF65-F5344CB8AC3E}">
        <p14:creationId xmlns:p14="http://schemas.microsoft.com/office/powerpoint/2010/main" val="37608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La grippe porcine chez l'homme</a:t>
            </a:r>
            <a:endParaRPr lang="en-CA" b="1" dirty="0">
              <a:latin typeface="+mn-lt"/>
            </a:endParaRPr>
          </a:p>
        </p:txBody>
      </p:sp>
      <p:sp>
        <p:nvSpPr>
          <p:cNvPr id="3" name="Content Placeholder 2"/>
          <p:cNvSpPr>
            <a:spLocks noGrp="1"/>
          </p:cNvSpPr>
          <p:nvPr>
            <p:ph sz="half" idx="1"/>
          </p:nvPr>
        </p:nvSpPr>
        <p:spPr>
          <a:xfrm>
            <a:off x="838200" y="1465545"/>
            <a:ext cx="5181600" cy="4711418"/>
          </a:xfrm>
        </p:spPr>
        <p:txBody>
          <a:bodyPr>
            <a:normAutofit lnSpcReduction="10000"/>
          </a:bodyPr>
          <a:lstStyle/>
          <a:p>
            <a:r>
              <a:rPr lang="en-CA" dirty="0" smtClean="0">
                <a:hlinkClick r:id="rId3"/>
              </a:rPr>
              <a:t>Royaume-Uni </a:t>
            </a:r>
            <a:r>
              <a:rPr lang="en-CA" dirty="0" smtClean="0"/>
              <a:t>- H1N2v clade 1b.1.1 </a:t>
            </a:r>
          </a:p>
          <a:p>
            <a:pPr lvl="1"/>
            <a:r>
              <a:rPr lang="en-CA" dirty="0" smtClean="0"/>
              <a:t>Même clade que celui qui circule chez les porcs au Royaume-Uni</a:t>
            </a:r>
          </a:p>
          <a:p>
            <a:pPr lvl="1"/>
            <a:r>
              <a:rPr lang="en-CA" dirty="0" smtClean="0"/>
              <a:t>Maladie </a:t>
            </a:r>
            <a:r>
              <a:rPr lang="en-CA" dirty="0"/>
              <a:t>légère </a:t>
            </a:r>
            <a:r>
              <a:rPr lang="en-CA" dirty="0" smtClean="0"/>
              <a:t>et guérison</a:t>
            </a:r>
          </a:p>
          <a:p>
            <a:pPr lvl="1"/>
            <a:r>
              <a:rPr lang="en-CA" dirty="0" smtClean="0"/>
              <a:t>Pas de preuve de transmission interhumaine</a:t>
            </a:r>
          </a:p>
          <a:p>
            <a:r>
              <a:rPr lang="en-CA" dirty="0">
                <a:hlinkClick r:id="rId4"/>
              </a:rPr>
              <a:t>Brésil </a:t>
            </a:r>
            <a:r>
              <a:rPr lang="en-CA" dirty="0"/>
              <a:t>- H1N1v </a:t>
            </a:r>
          </a:p>
          <a:p>
            <a:pPr lvl="1"/>
            <a:r>
              <a:rPr lang="en-CA" dirty="0"/>
              <a:t>Personne immunodéprimée</a:t>
            </a:r>
          </a:p>
          <a:p>
            <a:pPr lvl="1"/>
            <a:r>
              <a:rPr lang="en-CA" dirty="0"/>
              <a:t>Aucun lien connu avec les élevages de porcs</a:t>
            </a:r>
          </a:p>
          <a:p>
            <a:pPr lvl="1"/>
            <a:r>
              <a:rPr lang="en-CA" dirty="0"/>
              <a:t>Pas de preuve de transmission interhumaine</a:t>
            </a:r>
          </a:p>
          <a:p>
            <a:endParaRPr lang="en-CA" dirty="0">
              <a:hlinkClick r:id="rId4"/>
            </a:endParaRPr>
          </a:p>
        </p:txBody>
      </p:sp>
      <p:sp>
        <p:nvSpPr>
          <p:cNvPr id="4" name="Content Placeholder 3"/>
          <p:cNvSpPr>
            <a:spLocks noGrp="1"/>
          </p:cNvSpPr>
          <p:nvPr>
            <p:ph sz="half" idx="2"/>
          </p:nvPr>
        </p:nvSpPr>
        <p:spPr>
          <a:xfrm>
            <a:off x="6172200" y="1690689"/>
            <a:ext cx="5181600" cy="4486274"/>
          </a:xfrm>
        </p:spPr>
        <p:txBody>
          <a:bodyPr>
            <a:normAutofit lnSpcReduction="10000"/>
          </a:bodyPr>
          <a:lstStyle/>
          <a:p>
            <a:pPr marL="0" indent="0">
              <a:buNone/>
            </a:pPr>
            <a:r>
              <a:rPr lang="en-US" dirty="0" smtClean="0"/>
              <a:t>Les deux événements : </a:t>
            </a:r>
          </a:p>
          <a:p>
            <a:r>
              <a:rPr lang="en-US" dirty="0" smtClean="0"/>
              <a:t>L'OMS </a:t>
            </a:r>
            <a:r>
              <a:rPr lang="en-US" dirty="0"/>
              <a:t>estime que le risque de propagation internationale de la maladie par l'intermédiaire de l'homme et/ou de propagation au niveau de la communauté parmi l'homme posé par cet événement est </a:t>
            </a:r>
            <a:r>
              <a:rPr lang="en-US" b="1" dirty="0"/>
              <a:t>faible.</a:t>
            </a:r>
            <a:endParaRPr lang="en-CA" b="1" dirty="0"/>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pic>
        <p:nvPicPr>
          <p:cNvPr id="6" name="Picture 5"/>
          <p:cNvPicPr>
            <a:picLocks noChangeAspect="1"/>
          </p:cNvPicPr>
          <p:nvPr/>
        </p:nvPicPr>
        <p:blipFill>
          <a:blip r:embed="rId5"/>
          <a:stretch>
            <a:fillRect/>
          </a:stretch>
        </p:blipFill>
        <p:spPr>
          <a:xfrm>
            <a:off x="8277225" y="5032391"/>
            <a:ext cx="3409950" cy="1323975"/>
          </a:xfrm>
          <a:prstGeom prst="rect">
            <a:avLst/>
          </a:prstGeom>
        </p:spPr>
      </p:pic>
    </p:spTree>
    <p:extLst>
      <p:ext uri="{BB962C8B-B14F-4D97-AF65-F5344CB8AC3E}">
        <p14:creationId xmlns:p14="http://schemas.microsoft.com/office/powerpoint/2010/main" val="137303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 APP 15 Dynamique des épidémies et stabilité de l'environnement</a:t>
            </a:r>
            <a:endParaRPr lang="en-CA" sz="3200" b="1" dirty="0">
              <a:latin typeface="+mn-lt"/>
            </a:endParaRPr>
          </a:p>
        </p:txBody>
      </p:sp>
      <p:sp>
        <p:nvSpPr>
          <p:cNvPr id="6" name="Text Placeholder 5"/>
          <p:cNvSpPr>
            <a:spLocks noGrp="1"/>
          </p:cNvSpPr>
          <p:nvPr>
            <p:ph type="body" idx="1"/>
          </p:nvPr>
        </p:nvSpPr>
        <p:spPr/>
        <p:txBody>
          <a:bodyPr/>
          <a:lstStyle/>
          <a:p>
            <a:r>
              <a:rPr lang="en-CA" dirty="0"/>
              <a:t>Foyer novembre 2021</a:t>
            </a:r>
          </a:p>
        </p:txBody>
      </p:sp>
      <p:sp>
        <p:nvSpPr>
          <p:cNvPr id="7" name="Content Placeholder 6"/>
          <p:cNvSpPr>
            <a:spLocks noGrp="1"/>
          </p:cNvSpPr>
          <p:nvPr>
            <p:ph sz="half" idx="2"/>
          </p:nvPr>
        </p:nvSpPr>
        <p:spPr/>
        <p:txBody>
          <a:bodyPr>
            <a:normAutofit/>
          </a:bodyPr>
          <a:lstStyle/>
          <a:p>
            <a:r>
              <a:rPr lang="en-CA" dirty="0"/>
              <a:t>Mortalité élevée (jusqu'à 51 %) due à l'APP15 dans 9 sites de finition de l'Iowa situés dans un rayon de 20 miles.</a:t>
            </a:r>
          </a:p>
          <a:p>
            <a:r>
              <a:rPr lang="en-CA" dirty="0"/>
              <a:t>L'épidémie </a:t>
            </a:r>
            <a:r>
              <a:rPr lang="en-CA" dirty="0" smtClean="0"/>
              <a:t>a remis en question la compréhension de l'épidémiologie de </a:t>
            </a:r>
            <a:r>
              <a:rPr lang="en-CA" dirty="0"/>
              <a:t>la PPA</a:t>
            </a:r>
          </a:p>
        </p:txBody>
      </p:sp>
      <p:sp>
        <p:nvSpPr>
          <p:cNvPr id="8" name="Text Placeholder 7"/>
          <p:cNvSpPr>
            <a:spLocks noGrp="1"/>
          </p:cNvSpPr>
          <p:nvPr>
            <p:ph type="body" sz="quarter" idx="3"/>
          </p:nvPr>
        </p:nvSpPr>
        <p:spPr/>
        <p:txBody>
          <a:bodyPr/>
          <a:lstStyle/>
          <a:p>
            <a:r>
              <a:rPr lang="en-CA" dirty="0" smtClean="0"/>
              <a:t>Différences par rapport à la situation normale</a:t>
            </a:r>
            <a:endParaRPr lang="en-CA" dirty="0"/>
          </a:p>
        </p:txBody>
      </p:sp>
      <p:sp>
        <p:nvSpPr>
          <p:cNvPr id="9" name="Content Placeholder 8"/>
          <p:cNvSpPr>
            <a:spLocks noGrp="1"/>
          </p:cNvSpPr>
          <p:nvPr>
            <p:ph sz="quarter" idx="4"/>
          </p:nvPr>
        </p:nvSpPr>
        <p:spPr/>
        <p:txBody>
          <a:bodyPr>
            <a:normAutofit/>
          </a:bodyPr>
          <a:lstStyle/>
          <a:p>
            <a:r>
              <a:rPr lang="en-CA" dirty="0" smtClean="0"/>
              <a:t>Prévalence de la souche virulente</a:t>
            </a:r>
          </a:p>
          <a:p>
            <a:r>
              <a:rPr lang="en-CA" dirty="0" smtClean="0"/>
              <a:t>Facteurs de risque de transmission latérale</a:t>
            </a:r>
          </a:p>
          <a:p>
            <a:r>
              <a:rPr lang="en-CA" dirty="0" smtClean="0"/>
              <a:t>Persistance dans l'environnement</a:t>
            </a:r>
          </a:p>
          <a:p>
            <a:r>
              <a:rPr lang="en-CA" dirty="0" smtClean="0"/>
              <a:t>Jamais de troupeau source identifié</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7</a:t>
            </a:fld>
            <a:endParaRPr lang="en-US"/>
          </a:p>
        </p:txBody>
      </p:sp>
    </p:spTree>
    <p:extLst>
      <p:ext uri="{BB962C8B-B14F-4D97-AF65-F5344CB8AC3E}">
        <p14:creationId xmlns:p14="http://schemas.microsoft.com/office/powerpoint/2010/main" val="145378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 APP 15 Dynamique des épidémies et stabilité de l'environnement</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Objectifs</a:t>
            </a:r>
            <a:endParaRPr lang="en-CA" dirty="0"/>
          </a:p>
        </p:txBody>
      </p:sp>
      <p:sp>
        <p:nvSpPr>
          <p:cNvPr id="7" name="Content Placeholder 6"/>
          <p:cNvSpPr>
            <a:spLocks noGrp="1"/>
          </p:cNvSpPr>
          <p:nvPr>
            <p:ph sz="half" idx="2"/>
          </p:nvPr>
        </p:nvSpPr>
        <p:spPr/>
        <p:txBody>
          <a:bodyPr/>
          <a:lstStyle/>
          <a:p>
            <a:r>
              <a:rPr lang="en-CA" b="1" dirty="0" smtClean="0"/>
              <a:t>Comprendre le statut sérologique des truies qui ont fourni les finisseurs lors de l'apparition du foyer</a:t>
            </a:r>
          </a:p>
          <a:p>
            <a:r>
              <a:rPr lang="en-CA" dirty="0" smtClean="0"/>
              <a:t>Caractérisation de la persistance chez les finisseurs récupérés</a:t>
            </a:r>
          </a:p>
          <a:p>
            <a:r>
              <a:rPr lang="en-CA" dirty="0" smtClean="0"/>
              <a:t>Comparaison de deux souches APP15 avec APP1 en laboratoire</a:t>
            </a:r>
            <a:endParaRPr lang="en-CA" dirty="0"/>
          </a:p>
        </p:txBody>
      </p:sp>
      <p:sp>
        <p:nvSpPr>
          <p:cNvPr id="8" name="Text Placeholder 7"/>
          <p:cNvSpPr>
            <a:spLocks noGrp="1"/>
          </p:cNvSpPr>
          <p:nvPr>
            <p:ph type="body" sz="quarter" idx="3"/>
          </p:nvPr>
        </p:nvSpPr>
        <p:spPr/>
        <p:txBody>
          <a:bodyPr/>
          <a:lstStyle/>
          <a:p>
            <a:r>
              <a:rPr lang="en-CA" dirty="0" smtClean="0"/>
              <a:t>Résultats de l'objectif 1</a:t>
            </a:r>
            <a:endParaRPr lang="en-CA" dirty="0"/>
          </a:p>
        </p:txBody>
      </p:sp>
      <p:sp>
        <p:nvSpPr>
          <p:cNvPr id="9" name="Content Placeholder 8"/>
          <p:cNvSpPr>
            <a:spLocks noGrp="1"/>
          </p:cNvSpPr>
          <p:nvPr>
            <p:ph sz="quarter" idx="4"/>
          </p:nvPr>
        </p:nvSpPr>
        <p:spPr/>
        <p:txBody>
          <a:bodyPr>
            <a:normAutofit fontScale="85000" lnSpcReduction="20000"/>
          </a:bodyPr>
          <a:lstStyle/>
          <a:p>
            <a:r>
              <a:rPr lang="en-CA" dirty="0" smtClean="0"/>
              <a:t>Sérum, écouvillons nasaux et raclages d'amygdales prélevés sur 30 truies par troupeau</a:t>
            </a:r>
          </a:p>
          <a:p>
            <a:r>
              <a:rPr lang="en-CA" dirty="0" smtClean="0"/>
              <a:t>15/19 troupeaux testés étaient séronégatifs</a:t>
            </a:r>
          </a:p>
          <a:p>
            <a:r>
              <a:rPr lang="en-CA" dirty="0" smtClean="0"/>
              <a:t>Les sites infectés peuvent avoir été infectés latéralement pendant la période de post-sevrage.</a:t>
            </a:r>
          </a:p>
          <a:p>
            <a:r>
              <a:rPr lang="en-CA" dirty="0" smtClean="0"/>
              <a:t>Échantillons insuffisants pour déterminer si l'APP15 provient d'une ferme endémique ou d'une autre source.</a:t>
            </a:r>
          </a:p>
        </p:txBody>
      </p:sp>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spTree>
    <p:extLst>
      <p:ext uri="{BB962C8B-B14F-4D97-AF65-F5344CB8AC3E}">
        <p14:creationId xmlns:p14="http://schemas.microsoft.com/office/powerpoint/2010/main" val="358733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latin typeface="+mn-lt"/>
                <a:hlinkClick r:id="rId3"/>
              </a:rPr>
              <a:t>SHIC : APP 15 Dynamique des épidémies et stabilité de l'environnement</a:t>
            </a:r>
            <a:endParaRPr lang="en-CA" sz="3200" b="1" dirty="0">
              <a:latin typeface="+mn-lt"/>
            </a:endParaRPr>
          </a:p>
        </p:txBody>
      </p:sp>
      <p:sp>
        <p:nvSpPr>
          <p:cNvPr id="6" name="Text Placeholder 5"/>
          <p:cNvSpPr>
            <a:spLocks noGrp="1"/>
          </p:cNvSpPr>
          <p:nvPr>
            <p:ph type="body" idx="1"/>
          </p:nvPr>
        </p:nvSpPr>
        <p:spPr/>
        <p:txBody>
          <a:bodyPr/>
          <a:lstStyle/>
          <a:p>
            <a:r>
              <a:rPr lang="en-CA" dirty="0" smtClean="0"/>
              <a:t>Objectifs</a:t>
            </a:r>
            <a:endParaRPr lang="en-CA" dirty="0"/>
          </a:p>
        </p:txBody>
      </p:sp>
      <p:sp>
        <p:nvSpPr>
          <p:cNvPr id="7" name="Content Placeholder 6"/>
          <p:cNvSpPr>
            <a:spLocks noGrp="1"/>
          </p:cNvSpPr>
          <p:nvPr>
            <p:ph sz="half" idx="2"/>
          </p:nvPr>
        </p:nvSpPr>
        <p:spPr/>
        <p:txBody>
          <a:bodyPr>
            <a:normAutofit lnSpcReduction="10000"/>
          </a:bodyPr>
          <a:lstStyle/>
          <a:p>
            <a:r>
              <a:rPr lang="en-CA" dirty="0" smtClean="0"/>
              <a:t>Comprendre le statut sérologique des truies qui ont fourni les finisseurs lors de l'apparition du foyer</a:t>
            </a:r>
          </a:p>
          <a:p>
            <a:r>
              <a:rPr lang="en-CA" b="1" dirty="0" smtClean="0"/>
              <a:t>Caractérisation de la persistance chez les finisseurs récupérés</a:t>
            </a:r>
          </a:p>
          <a:p>
            <a:r>
              <a:rPr lang="en-CA" dirty="0" smtClean="0"/>
              <a:t>Comparaison de deux souches APP15 avec APP1 en laboratoire</a:t>
            </a:r>
            <a:endParaRPr lang="en-CA" dirty="0"/>
          </a:p>
        </p:txBody>
      </p:sp>
      <p:sp>
        <p:nvSpPr>
          <p:cNvPr id="8" name="Text Placeholder 7"/>
          <p:cNvSpPr>
            <a:spLocks noGrp="1"/>
          </p:cNvSpPr>
          <p:nvPr>
            <p:ph type="body" sz="quarter" idx="3"/>
          </p:nvPr>
        </p:nvSpPr>
        <p:spPr/>
        <p:txBody>
          <a:bodyPr/>
          <a:lstStyle/>
          <a:p>
            <a:r>
              <a:rPr lang="en-CA" dirty="0"/>
              <a:t>Un site à la suite d'un </a:t>
            </a:r>
            <a:r>
              <a:rPr lang="en-CA" dirty="0" smtClean="0"/>
              <a:t>foyer </a:t>
            </a:r>
            <a:r>
              <a:rPr lang="en-CA" dirty="0"/>
              <a:t>confirmé</a:t>
            </a:r>
          </a:p>
        </p:txBody>
      </p:sp>
      <p:sp>
        <p:nvSpPr>
          <p:cNvPr id="9" name="Content Placeholder 8"/>
          <p:cNvSpPr>
            <a:spLocks noGrp="1"/>
          </p:cNvSpPr>
          <p:nvPr>
            <p:ph sz="quarter" idx="4"/>
          </p:nvPr>
        </p:nvSpPr>
        <p:spPr/>
        <p:txBody>
          <a:bodyPr>
            <a:normAutofit fontScale="77500" lnSpcReduction="20000"/>
          </a:bodyPr>
          <a:lstStyle/>
          <a:p>
            <a:r>
              <a:rPr lang="en-CA" dirty="0" smtClean="0"/>
              <a:t>Des porcs individuels ont été échantillonnés en série pour évaluer la persistance dans la cavité nasale et les amygdales, ainsi que la séroconversion.</a:t>
            </a:r>
          </a:p>
          <a:p>
            <a:r>
              <a:rPr lang="en-CA" dirty="0" smtClean="0"/>
              <a:t>Des écouvillons environnementaux ont également été prélevés</a:t>
            </a:r>
          </a:p>
          <a:p>
            <a:r>
              <a:rPr lang="en-CA" dirty="0" smtClean="0"/>
              <a:t>La PCR des raclages d'amygdales est la méthode la plus sensible pour identifier les porteurs (95 % de résultats positifs à six semaines).</a:t>
            </a:r>
          </a:p>
          <a:p>
            <a:r>
              <a:rPr lang="en-CA" dirty="0" smtClean="0"/>
              <a:t>Liquides oraux 10% par PCR à 8 semaines</a:t>
            </a:r>
          </a:p>
          <a:p>
            <a:endParaRPr lang="en-CA" dirty="0" smtClean="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dirty="0"/>
          </a:p>
        </p:txBody>
      </p:sp>
    </p:spTree>
    <p:extLst>
      <p:ext uri="{BB962C8B-B14F-4D97-AF65-F5344CB8AC3E}">
        <p14:creationId xmlns:p14="http://schemas.microsoft.com/office/powerpoint/2010/main" val="3076082166"/>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11435</TotalTime>
  <Words>2304</Words>
  <Application>Microsoft Office PowerPoint</Application>
  <PresentationFormat>Widescreen</PresentationFormat>
  <Paragraphs>148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Communauté pour les maladies émergentes et zoonotiques Signaux d'intérêt pour CSHIN Q4</vt:lpstr>
      <vt:lpstr>Propagation de la peste porcine africaine - T4 1700 événements signalés (Empres i) au T1 jusqu'à présent - 785</vt:lpstr>
      <vt:lpstr>Évolution du nombre de déclarations de peste porcine africaine dans le temps  (janvier 2018 à février 2024)</vt:lpstr>
      <vt:lpstr>La peste porcine africaine en Suède</vt:lpstr>
      <vt:lpstr>PPA dans les produits alimentaires importés</vt:lpstr>
      <vt:lpstr>La grippe porcine chez l'homme</vt:lpstr>
      <vt:lpstr>SHIC : APP 15 Dynamique des épidémies et stabilité de l'environnement</vt:lpstr>
      <vt:lpstr>SHIC : APP 15 Dynamique des épidémies et stabilité de l'environnement</vt:lpstr>
      <vt:lpstr>SHIC : APP 15 Dynamique des épidémies et stabilité de l'environnement</vt:lpstr>
      <vt:lpstr>SHIC : APP 15 Dynamique des épidémies et stabilité de l'environnement</vt:lpstr>
      <vt:lpstr>L'IAHP chez les oiseaux domestiques au Canada</vt:lpstr>
      <vt:lpstr>Résultats scientifiques</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docId:7576631251027576C15E3A39D66EB562</cp:keywords>
  <cp:lastModifiedBy>Osborn, Andrea (CFIA/ACIA)</cp:lastModifiedBy>
  <cp:revision>164</cp:revision>
  <dcterms:created xsi:type="dcterms:W3CDTF">2020-02-07T23:34:08Z</dcterms:created>
  <dcterms:modified xsi:type="dcterms:W3CDTF">2024-04-24T21:10:38Z</dcterms:modified>
</cp:coreProperties>
</file>